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wdp" ContentType="image/vnd.ms-photo"/>
  <Override PartName="/ppt/commentAuthors.xml" ContentType="application/vnd.openxmlformats-officedocument.presentationml.commentAuthors+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5"/>
  </p:notesMasterIdLst>
  <p:handoutMasterIdLst>
    <p:handoutMasterId r:id="rId36"/>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48" r:id="rId25"/>
    <p:sldId id="1450" r:id="rId26"/>
    <p:sldId id="1449" r:id="rId27"/>
    <p:sldId id="1451" r:id="rId28"/>
    <p:sldId id="1436" r:id="rId29"/>
    <p:sldId id="1446" r:id="rId30"/>
    <p:sldId id="1447" r:id="rId31"/>
    <p:sldId id="1452" r:id="rId32"/>
    <p:sldId id="1445" r:id="rId33"/>
    <p:sldId id="1366" r:id="rId34"/>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127" autoAdjust="0"/>
    <p:restoredTop sz="87209" autoAdjust="0"/>
  </p:normalViewPr>
  <p:slideViewPr>
    <p:cSldViewPr snapToGrid="0" showGuides="1">
      <p:cViewPr varScale="1">
        <p:scale>
          <a:sx n="60" d="100"/>
          <a:sy n="60" d="100"/>
        </p:scale>
        <p:origin x="-106" y="-221"/>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CAB8C65F-80BD-4F77-BAB1-263B314301EC}" type="presOf" srcId="{A911B4F7-8BC9-47D7-9642-A633630B2A46}" destId="{7CE3F8E3-8C1C-421D-98A7-8FA69EF747B1}"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9B38B6DE-04C6-4C12-ADCE-BBE11D2B3F4C}" srcId="{E214BA6D-6E14-4C83-A785-B4FF1581D05E}" destId="{A911B4F7-8BC9-47D7-9642-A633630B2A46}" srcOrd="0" destOrd="0" parTransId="{8D5408A1-1638-4F9F-AA8B-CC4D59B50ACA}" sibTransId="{4EC37A6F-9EFF-487C-B57D-353931C1D383}"/>
    <dgm:cxn modelId="{A3CD0832-9689-4028-BD60-CB681D6A04E9}" type="presOf" srcId="{63B2E526-0BFE-4FA5-A8D7-298406FAE965}" destId="{F32D151A-7816-4D8F-AF44-C36440897AD6}"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73A16509-1765-4041-B0ED-4DF964645DA7}" type="presOf" srcId="{60526FAA-63B2-4ADE-AAB0-F298E6F23F64}" destId="{44CE7E4B-B570-41DA-97BE-9F7D5574F4E3}" srcOrd="1"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15E9255D-F264-4FF3-A457-4FE4DFA7BC18}" srcId="{4BA94C8C-63E7-4819-9483-BDD6924D3746}" destId="{63B2E526-0BFE-4FA5-A8D7-298406FAE965}" srcOrd="0" destOrd="0" parTransId="{57A5F5D4-98C2-4C16-9F39-F6287D891ABE}" sibTransId="{1E4685F7-B719-48A5-8C55-EDBA33AD99D6}"/>
    <dgm:cxn modelId="{32F6310B-9B6C-4F77-B7BC-F3C2A3B46007}" type="presOf" srcId="{8A8884EC-BED0-4A5D-9FB1-F77856440A7A}" destId="{86DDBEE2-8B91-44ED-B629-4631F9E18A12}" srcOrd="0" destOrd="1"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C6284C04-F373-421D-B00C-951E83B91677}" type="presOf" srcId="{A911B4F7-8BC9-47D7-9642-A633630B2A46}" destId="{86DDBEE2-8B91-44ED-B629-4631F9E18A12}" srcOrd="0" destOrd="0" presId="urn:microsoft.com/office/officeart/2005/8/layout/hProcess4"/>
    <dgm:cxn modelId="{16AAB086-F2EE-4519-8B56-87BEF348903A}" srcId="{AED6E543-D1E5-49FA-8209-021D517975D8}" destId="{4BA94C8C-63E7-4819-9483-BDD6924D3746}" srcOrd="2" destOrd="0" parTransId="{4F14D56A-292C-4BF3-8983-5BC9A05A7FFB}" sibTransId="{45C901A8-7DD6-4DD3-B25E-FEE59C9B66D4}"/>
    <dgm:cxn modelId="{9B8F273A-7734-4F66-9B24-9C396369A824}" type="presOf" srcId="{60526FAA-63B2-4ADE-AAB0-F298E6F23F64}" destId="{358BADB0-A89A-48CE-B619-DA3839D44E0F}" srcOrd="0" destOrd="0" presId="urn:microsoft.com/office/officeart/2005/8/layout/hProcess4"/>
    <dgm:cxn modelId="{1277ADD3-18CB-4A79-A6A0-F531EAD63892}" type="presOf" srcId="{19A2954C-5C74-4380-B53D-3134DFD2BD93}" destId="{CDCAD455-EB6B-402B-B181-8BA63311810D}" srcOrd="0" destOrd="0"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CF1C8B41-3EE3-49BA-87CA-7C17A5407209}" srcId="{AED6E543-D1E5-49FA-8209-021D517975D8}" destId="{437AB23B-13B0-4AE3-924E-BFAE5EAE00A9}" srcOrd="0" destOrd="0" parTransId="{39F77678-62E8-4A19-A41A-E19A68EAA443}" sibTransId="{4DEF7991-DB3B-4EFB-B409-20A96B442569}"/>
    <dgm:cxn modelId="{458F19E9-3288-4B1D-B6EB-B59DC6233E61}" type="presOf" srcId="{AED6E543-D1E5-49FA-8209-021D517975D8}" destId="{625D5B61-73EB-4687-B366-E6F70F0FDF74}"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F3B1C539-6EB3-49AC-9439-6E0ACBED773E}" srcId="{437AB23B-13B0-4AE3-924E-BFAE5EAE00A9}" destId="{60526FAA-63B2-4ADE-AAB0-F298E6F23F64}" srcOrd="0" destOrd="0" parTransId="{003CB98F-C436-430F-8E2B-DFED7A3DE3CA}" sibTransId="{05924E85-815B-4F4E-9231-7F0B8C8D17BB}"/>
    <dgm:cxn modelId="{D0450FDA-BC76-47C2-988D-45F9EB26A779}" type="presOf" srcId="{8A8884EC-BED0-4A5D-9FB1-F77856440A7A}" destId="{7CE3F8E3-8C1C-421D-98A7-8FA69EF747B1}" srcOrd="1" destOrd="1" presId="urn:microsoft.com/office/officeart/2005/8/layout/hProcess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BADB0-A89A-48CE-B619-DA3839D44E0F}">
      <dsp:nvSpPr>
        <dsp:cNvPr id="0" name=""/>
        <dsp:cNvSpPr/>
      </dsp:nvSpPr>
      <dsp:spPr>
        <a:xfrm>
          <a:off x="587048" y="1894439"/>
          <a:ext cx="2114504" cy="161204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24146" y="1931537"/>
        <a:ext cx="2040308" cy="1192408"/>
      </dsp:txXfrm>
    </dsp:sp>
    <dsp:sp modelId="{F827665D-69F4-4582-BEB2-A5794CA30A06}">
      <dsp:nvSpPr>
        <dsp:cNvPr id="0" name=""/>
        <dsp:cNvSpPr/>
      </dsp:nvSpPr>
      <dsp:spPr>
        <a:xfrm>
          <a:off x="1744448" y="1731804"/>
          <a:ext cx="2555461" cy="2555461"/>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0FFF5994-F4E1-424D-B972-4AA99AE9B8C2}">
      <dsp:nvSpPr>
        <dsp:cNvPr id="0" name=""/>
        <dsp:cNvSpPr/>
      </dsp:nvSpPr>
      <dsp:spPr>
        <a:xfrm>
          <a:off x="949227" y="3148984"/>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970488" y="3170245"/>
        <a:ext cx="1782913" cy="683393"/>
      </dsp:txXfrm>
    </dsp:sp>
    <dsp:sp modelId="{86DDBEE2-8B91-44ED-B629-4631F9E18A12}">
      <dsp:nvSpPr>
        <dsp:cNvPr id="0" name=""/>
        <dsp:cNvSpPr/>
      </dsp:nvSpPr>
      <dsp:spPr>
        <a:xfrm>
          <a:off x="2784139" y="1894950"/>
          <a:ext cx="327241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2823118" y="2296887"/>
        <a:ext cx="3194456" cy="1252886"/>
      </dsp:txXfrm>
    </dsp:sp>
    <dsp:sp modelId="{CDCAD455-EB6B-402B-B181-8BA63311810D}">
      <dsp:nvSpPr>
        <dsp:cNvPr id="0" name=""/>
        <dsp:cNvSpPr/>
      </dsp:nvSpPr>
      <dsp:spPr>
        <a:xfrm>
          <a:off x="4677085" y="1153930"/>
          <a:ext cx="2597273" cy="2597273"/>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C18F92D0-DEF2-4832-8FA1-278D95B6B3A0}">
      <dsp:nvSpPr>
        <dsp:cNvPr id="0" name=""/>
        <dsp:cNvSpPr/>
      </dsp:nvSpPr>
      <dsp:spPr>
        <a:xfrm>
          <a:off x="3940401" y="1411473"/>
          <a:ext cx="2000804" cy="96695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3968722" y="1439794"/>
        <a:ext cx="1944162" cy="910313"/>
      </dsp:txXfrm>
    </dsp:sp>
    <dsp:sp modelId="{F32D151A-7816-4D8F-AF44-C36440897AD6}">
      <dsp:nvSpPr>
        <dsp:cNvPr id="0" name=""/>
        <dsp:cNvSpPr/>
      </dsp:nvSpPr>
      <dsp:spPr>
        <a:xfrm>
          <a:off x="6359081" y="1910166"/>
          <a:ext cx="189082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endParaRPr lang="ru-RU" sz="17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398060" y="1949145"/>
        <a:ext cx="1812866" cy="1252886"/>
      </dsp:txXfrm>
    </dsp:sp>
    <dsp:sp modelId="{92BF8A00-5694-4464-90D9-1154141BC261}">
      <dsp:nvSpPr>
        <dsp:cNvPr id="0" name=""/>
        <dsp:cNvSpPr/>
      </dsp:nvSpPr>
      <dsp:spPr>
        <a:xfrm>
          <a:off x="6574721" y="3367151"/>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6595982" y="3388412"/>
        <a:ext cx="1782913" cy="6833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4/12/2018</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xmlns=""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4/12/2018</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xmlns=""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xmlns=""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xmlns=""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xmlns=""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xmlns=""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33</a:t>
            </a:fld>
            <a:endParaRPr lang="en-GB" dirty="0"/>
          </a:p>
        </p:txBody>
      </p:sp>
    </p:spTree>
    <p:extLst>
      <p:ext uri="{BB962C8B-B14F-4D97-AF65-F5344CB8AC3E}">
        <p14:creationId xmlns:p14="http://schemas.microsoft.com/office/powerpoint/2010/main" xmlns=""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xmlns=""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xmlns=""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pn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a:t>
            </a:r>
            <a:r>
              <a:rPr lang="ru-RU" sz="2000" dirty="0" smtClean="0">
                <a:latin typeface="Arial Narrow" panose="020B0606020202030204" pitchFamily="34" charset="0"/>
              </a:rPr>
              <a:t>2018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xmlns=""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a:t>Целевое использование </a:t>
            </a:r>
            <a:r>
              <a:rPr lang="ru-RU" dirty="0" smtClean="0"/>
              <a:t>финансирования </a:t>
            </a:r>
            <a:br>
              <a:rPr lang="ru-RU" dirty="0" smtClean="0"/>
            </a:br>
            <a:r>
              <a:rPr lang="ru-RU" dirty="0" smtClean="0"/>
              <a:t>с </a:t>
            </a:r>
            <a:r>
              <a:rPr lang="ru-RU" dirty="0"/>
              <a:t>независимой гарантией </a:t>
            </a:r>
            <a:r>
              <a:rPr lang="ru-RU" dirty="0" smtClean="0"/>
              <a:t>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076093" cy="6360160"/>
            <a:chOff x="323751" y="2021245"/>
            <a:chExt cx="12076093"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5009356"/>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застройщиков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и/или городе федерального значения </a:t>
              </a:r>
              <a:r>
                <a:rPr lang="ru-RU" sz="1200" dirty="0" smtClean="0"/>
                <a:t>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53519"/>
              <a:ext cx="4874409"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финансирования индустриальных 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7525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372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258188"/>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3037173"/>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3032459"/>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3032459"/>
              <a:ext cx="0" cy="78469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903294"/>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816624"/>
              <a:ext cx="2003227"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115" name="Прямая соединительная линия 114"/>
            <p:cNvCxnSpPr/>
            <p:nvPr/>
          </p:nvCxnSpPr>
          <p:spPr>
            <a:xfrm>
              <a:off x="10251476" y="389975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5115414"/>
              <a:ext cx="2148368"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для участников государственных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муниципальных закупок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в 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Востока и моногородов»,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637969"/>
              <a:ext cx="0" cy="267191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xmlns=""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xmlns=""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smtClean="0"/>
              <a:t>Условия гарантийной поддержки </a:t>
            </a:r>
            <a:r>
              <a:rPr lang="ru-RU" dirty="0" err="1" smtClean="0"/>
              <a:t>стартап</a:t>
            </a:r>
            <a:r>
              <a:rPr lang="ru-RU" dirty="0" smtClean="0"/>
              <a:t>-проектов</a:t>
            </a:r>
            <a:endParaRPr lang="ru-RU" dirty="0"/>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smtClean="0"/>
              <a:t>Критерии отбора </a:t>
            </a:r>
            <a:r>
              <a:rPr lang="ru-RU" sz="1800" b="1" dirty="0" err="1" smtClean="0"/>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smtClean="0"/>
              <a:t>Соответствие требованиям 209-ФЗ;</a:t>
            </a:r>
          </a:p>
          <a:p>
            <a:pPr marL="342900" indent="-342900" algn="just">
              <a:spcBef>
                <a:spcPts val="600"/>
              </a:spcBef>
              <a:buFont typeface="+mj-lt"/>
              <a:buAutoNum type="arabicPeriod"/>
            </a:pPr>
            <a:r>
              <a:rPr lang="ru-RU" sz="1300" dirty="0" smtClean="0"/>
              <a:t>Не более 5 лет с даты регистрации;</a:t>
            </a:r>
          </a:p>
          <a:p>
            <a:pPr marL="342900" indent="-342900" algn="just">
              <a:spcBef>
                <a:spcPts val="600"/>
              </a:spcBef>
              <a:buFont typeface="+mj-lt"/>
              <a:buAutoNum type="arabicPeriod"/>
            </a:pPr>
            <a:r>
              <a:rPr lang="ru-RU" sz="1300" dirty="0" smtClean="0"/>
              <a:t>Соответствие </a:t>
            </a:r>
            <a:r>
              <a:rPr lang="ru-RU" sz="1300" u="sng" dirty="0" smtClean="0"/>
              <a:t>одному из</a:t>
            </a:r>
            <a:r>
              <a:rPr lang="ru-RU" sz="1300" dirty="0" smtClean="0"/>
              <a:t> следующих критериев: </a:t>
            </a:r>
            <a:endParaRPr lang="ru-RU" sz="1300" dirty="0"/>
          </a:p>
          <a:p>
            <a:pPr marL="631825" indent="-269875" algn="just">
              <a:spcBef>
                <a:spcPts val="600"/>
              </a:spcBef>
              <a:buFont typeface="Wingdings" panose="05000000000000000000" pitchFamily="2" charset="2"/>
              <a:buChar char="Ø"/>
            </a:pPr>
            <a:r>
              <a:rPr lang="ru-RU" sz="1300" dirty="0" smtClean="0"/>
              <a:t>Проект реализуется </a:t>
            </a:r>
            <a:r>
              <a:rPr lang="ru-RU" sz="1300" dirty="0"/>
              <a:t>в высокотехнологичных отраслях (</a:t>
            </a:r>
            <a:r>
              <a:rPr lang="ru-RU" sz="1300" dirty="0" smtClean="0"/>
              <a:t>информационные технологии</a:t>
            </a:r>
            <a:r>
              <a:rPr lang="ru-RU" sz="1300" dirty="0"/>
              <a:t>, биотехнологии, робототехника, станкостроение, </a:t>
            </a:r>
            <a:r>
              <a:rPr lang="ru-RU" sz="1300" dirty="0" smtClean="0"/>
              <a:t>фармацевтика) и </a:t>
            </a:r>
            <a:r>
              <a:rPr lang="ru-RU" sz="1300" dirty="0"/>
              <a:t>(или) в отраслях экономики, в которых реализуются </a:t>
            </a:r>
            <a:r>
              <a:rPr lang="ru-RU" sz="1300" dirty="0" smtClean="0"/>
              <a:t>приоритетные направления </a:t>
            </a:r>
            <a:r>
              <a:rPr lang="ru-RU" sz="1300" dirty="0"/>
              <a:t>развития науки, технологий и </a:t>
            </a:r>
            <a:r>
              <a:rPr lang="ru-RU" sz="1300" dirty="0" smtClean="0"/>
              <a:t>техники, </a:t>
            </a:r>
            <a:r>
              <a:rPr lang="ru-RU" sz="1300" dirty="0"/>
              <a:t>а также критические </a:t>
            </a:r>
            <a:r>
              <a:rPr lang="ru-RU" sz="1300" dirty="0" smtClean="0"/>
              <a:t>технологии Российской Федерации, утвержденные </a:t>
            </a:r>
            <a:r>
              <a:rPr lang="ru-RU" sz="1300" dirty="0"/>
              <a:t>Указом Президента Российской Федерации от 7 июля 2011 г</a:t>
            </a:r>
            <a:r>
              <a:rPr lang="ru-RU" sz="1300" dirty="0" smtClean="0"/>
              <a:t>. № 899; </a:t>
            </a:r>
          </a:p>
          <a:p>
            <a:pPr marL="631825" indent="-269875" algn="just">
              <a:spcBef>
                <a:spcPts val="600"/>
              </a:spcBef>
              <a:buFont typeface="Wingdings" panose="05000000000000000000" pitchFamily="2" charset="2"/>
              <a:buChar char="Ø"/>
            </a:pPr>
            <a:r>
              <a:rPr lang="ru-RU" sz="1300" dirty="0" smtClean="0"/>
              <a:t>Проект </a:t>
            </a:r>
            <a:r>
              <a:rPr lang="ru-RU" sz="1300" dirty="0"/>
              <a:t>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300" dirty="0" smtClean="0"/>
              <a:t>рынке или </a:t>
            </a:r>
            <a:r>
              <a:rPr lang="ru-RU" sz="1300" dirty="0" err="1" smtClean="0"/>
              <a:t>экспортно</a:t>
            </a:r>
            <a:r>
              <a:rPr lang="ru-RU" sz="1300" dirty="0" smtClean="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smtClean="0"/>
              <a:t>Проект</a:t>
            </a:r>
            <a:r>
              <a:rPr lang="ru-RU" sz="1300" dirty="0"/>
              <a:t>, реализуемый в приоритетной отрасли экономики, </a:t>
            </a:r>
            <a:r>
              <a:rPr lang="ru-RU" sz="1300" dirty="0" smtClean="0"/>
              <a:t>масштабируем*; ежегодный </a:t>
            </a:r>
            <a:r>
              <a:rPr lang="ru-RU" sz="1300" dirty="0"/>
              <a:t>прирост выручки не менее </a:t>
            </a:r>
            <a:r>
              <a:rPr lang="ru-RU" sz="1300" dirty="0" smtClean="0"/>
              <a:t>20% на </a:t>
            </a:r>
            <a:r>
              <a:rPr lang="ru-RU" sz="1300" dirty="0"/>
              <a:t>протяжении </a:t>
            </a:r>
            <a:r>
              <a:rPr lang="ru-RU" sz="1300" dirty="0" smtClean="0"/>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300" dirty="0"/>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endParaRPr lang="ru-RU" sz="18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a:t>
            </a:r>
            <a:r>
              <a:rPr lang="ru-RU" sz="1400" b="1" kern="0" dirty="0" smtClean="0">
                <a:solidFill>
                  <a:srgbClr val="1F497D">
                    <a:lumMod val="50000"/>
                  </a:srgbClr>
                </a:solidFill>
                <a:latin typeface="Arial Narrow" panose="020B0606020202030204" pitchFamily="34" charset="0"/>
                <a:cs typeface="+mn-cs"/>
              </a:rPr>
              <a:t>гарантию</a:t>
            </a:r>
            <a:endParaRPr lang="ru-RU" sz="14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smtClean="0">
                <a:solidFill>
                  <a:srgbClr val="1F497D">
                    <a:lumMod val="50000"/>
                  </a:srgbClr>
                </a:solidFill>
                <a:latin typeface="Arial Narrow" panose="020B0606020202030204" pitchFamily="34" charset="0"/>
                <a:cs typeface="+mn-cs"/>
              </a:rPr>
              <a:t>0,75</a:t>
            </a:r>
            <a:r>
              <a:rPr lang="ru-RU" sz="1800" kern="0" dirty="0">
                <a:solidFill>
                  <a:srgbClr val="1F497D">
                    <a:lumMod val="50000"/>
                  </a:srgbClr>
                </a:solidFill>
                <a:latin typeface="Arial Narrow" panose="020B0606020202030204" pitchFamily="34" charset="0"/>
                <a:cs typeface="+mn-cs"/>
              </a:rPr>
              <a:t>%</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от </a:t>
            </a:r>
            <a:r>
              <a:rPr lang="ru-RU" sz="14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
            </a:r>
            <a:br>
              <a:rPr lang="ru-RU" sz="1400" kern="0" dirty="0" smtClean="0">
                <a:solidFill>
                  <a:srgbClr val="1F497D">
                    <a:lumMod val="50000"/>
                  </a:srgbClr>
                </a:solidFill>
                <a:latin typeface="Arial Narrow" panose="020B0606020202030204" pitchFamily="34" charset="0"/>
                <a:cs typeface="+mn-cs"/>
              </a:rPr>
            </a:br>
            <a:r>
              <a:rPr lang="ru-RU" sz="1400" kern="0" dirty="0" smtClean="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endParaRPr lang="ru-RU" sz="14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smtClean="0">
                <a:solidFill>
                  <a:srgbClr val="1F4E79"/>
                </a:solidFill>
                <a:latin typeface="Arial Narrow" panose="020B0606020202030204" pitchFamily="34" charset="0"/>
              </a:rPr>
              <a:t>Подробное описание условий на </a:t>
            </a:r>
            <a:r>
              <a:rPr lang="ru-RU" sz="1400" b="1" kern="0" dirty="0">
                <a:solidFill>
                  <a:srgbClr val="1F4E79"/>
                </a:solidFill>
                <a:latin typeface="Arial Narrow" panose="020B0606020202030204" pitchFamily="34" charset="0"/>
              </a:rPr>
              <a:t>официальном сайте </a:t>
            </a:r>
            <a:r>
              <a:rPr lang="ru-RU" sz="1400" b="1" kern="0" dirty="0" smtClean="0">
                <a:solidFill>
                  <a:srgbClr val="1F4E79"/>
                </a:solidFill>
                <a:latin typeface="Arial Narrow" panose="020B0606020202030204" pitchFamily="34" charset="0"/>
              </a:rPr>
              <a:t>Корпорации МСП</a:t>
            </a:r>
            <a:endParaRPr lang="ru-RU" sz="1400" b="1" kern="0" dirty="0">
              <a:solidFill>
                <a:srgbClr val="1F4E79"/>
              </a:solidFill>
              <a:latin typeface="Arial Narrow" panose="020B0606020202030204" pitchFamily="34" charset="0"/>
            </a:endParaRP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smtClean="0">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smtClean="0"/>
              <a:t>Требования к проектам</a:t>
            </a:r>
            <a:endParaRPr lang="ru-RU" sz="1800" b="1" dirty="0"/>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smtClean="0"/>
              <a:t>Наличие документов, подтверждающих </a:t>
            </a:r>
            <a:r>
              <a:rPr lang="ru-RU" sz="1400" dirty="0"/>
              <a:t>предпосылки финансовой модели </a:t>
            </a:r>
            <a:r>
              <a:rPr lang="ru-RU" sz="1400" dirty="0" smtClean="0"/>
              <a:t>(в том числе независимая маркетинговая</a:t>
            </a:r>
            <a:r>
              <a:rPr lang="ru-RU" sz="1400" dirty="0"/>
              <a:t> </a:t>
            </a:r>
            <a:r>
              <a:rPr lang="ru-RU" sz="1400" dirty="0" smtClean="0"/>
              <a:t>и </a:t>
            </a:r>
            <a:r>
              <a:rPr lang="ru-RU" sz="1400" dirty="0"/>
              <a:t>технологическая </a:t>
            </a:r>
            <a:r>
              <a:rPr lang="ru-RU" sz="1400" dirty="0" smtClean="0"/>
              <a:t>экспертизы);</a:t>
            </a:r>
            <a:endParaRPr lang="ru-RU" sz="1400" dirty="0"/>
          </a:p>
          <a:p>
            <a:pPr marL="285750" indent="-285750" algn="just">
              <a:spcBef>
                <a:spcPts val="600"/>
              </a:spcBef>
              <a:buFont typeface="+mj-lt"/>
              <a:buAutoNum type="arabicPeriod"/>
            </a:pPr>
            <a:r>
              <a:rPr lang="ru-RU" sz="1400" dirty="0"/>
              <a:t>Наличие проектной </a:t>
            </a:r>
            <a:r>
              <a:rPr lang="ru-RU" sz="1400" dirty="0" smtClean="0"/>
              <a:t>команды;</a:t>
            </a:r>
            <a:endParaRPr lang="ru-RU" sz="1400" dirty="0"/>
          </a:p>
          <a:p>
            <a:pPr marL="285750" indent="-285750" algn="just">
              <a:spcBef>
                <a:spcPts val="600"/>
              </a:spcBef>
              <a:buFont typeface="+mj-lt"/>
              <a:buAutoNum type="arabicPeriod"/>
            </a:pPr>
            <a:r>
              <a:rPr lang="ru-RU" sz="1400" dirty="0" smtClean="0"/>
              <a:t>Доля собственного участия </a:t>
            </a:r>
            <a:r>
              <a:rPr lang="ru-RU" sz="1400" dirty="0"/>
              <a:t>не менее 15% </a:t>
            </a:r>
            <a:r>
              <a:rPr lang="ru-RU" sz="1400" dirty="0" smtClean="0"/>
              <a:t>бюджета проекта;</a:t>
            </a:r>
          </a:p>
          <a:p>
            <a:pPr marL="285750" indent="-285750" algn="just">
              <a:spcBef>
                <a:spcPts val="600"/>
              </a:spcBef>
              <a:buFont typeface="+mj-lt"/>
              <a:buAutoNum type="arabicPeriod"/>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smtClean="0"/>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267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Сельское </a:t>
              </a:r>
              <a:r>
                <a:rPr lang="ru-RU" sz="1600" b="1" dirty="0">
                  <a:solidFill>
                    <a:srgbClr val="1F4E79"/>
                  </a:solidFill>
                </a:rPr>
                <a:t>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Обрабатывающее производство</a:t>
              </a:r>
              <a:r>
                <a:rPr lang="ru-RU" sz="1600" dirty="0" smtClean="0">
                  <a:solidFill>
                    <a:srgbClr val="1F4E79"/>
                  </a:solidFill>
                </a:rPr>
                <a:t>,</a:t>
              </a:r>
              <a:r>
                <a:rPr lang="ru-RU" sz="1600" dirty="0" smtClean="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algn="just" defTabSz="957263">
                <a:spcBef>
                  <a:spcPts val="0"/>
                </a:spcBef>
              </a:pPr>
              <a:endParaRPr lang="ru-RU" sz="1600" dirty="0" smtClean="0"/>
            </a:p>
            <a:p>
              <a:pPr marL="95250" lvl="1" algn="just" defTabSz="957263">
                <a:spcBef>
                  <a:spcPts val="0"/>
                </a:spcBef>
              </a:pPr>
              <a:r>
                <a:rPr lang="ru-RU" sz="1600" dirty="0" smtClean="0"/>
                <a:t>Производство </a:t>
              </a:r>
              <a:r>
                <a:rPr lang="ru-RU" sz="1600" dirty="0"/>
                <a:t>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Строительство</a:t>
              </a:r>
              <a:r>
                <a:rPr lang="ru-RU" sz="1600" dirty="0" smtClean="0">
                  <a:solidFill>
                    <a:srgbClr val="1F4E79"/>
                  </a:solidFill>
                </a:rPr>
                <a:t>,</a:t>
              </a:r>
              <a:r>
                <a:rPr lang="ru-RU" sz="1600" dirty="0" smtClean="0"/>
                <a:t> в том числе в рамках развития внутреннего туризма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Транспорт </a:t>
              </a:r>
              <a:r>
                <a:rPr lang="ru-RU" sz="1600" b="1" dirty="0">
                  <a:solidFill>
                    <a:srgbClr val="1F4E79"/>
                  </a:solidFill>
                </a:rPr>
                <a:t>и </a:t>
              </a:r>
              <a:r>
                <a:rPr lang="ru-RU" sz="1600" b="1" dirty="0" smtClean="0">
                  <a:solidFill>
                    <a:srgbClr val="1F4E79"/>
                  </a:solidFill>
                </a:rPr>
                <a:t>связь</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Туристская </a:t>
              </a:r>
              <a:r>
                <a:rPr lang="ru-RU" sz="1600" b="1" dirty="0">
                  <a:solidFill>
                    <a:srgbClr val="1F4E79"/>
                  </a:solidFill>
                </a:rPr>
                <a:t>деятельность </a:t>
              </a:r>
              <a:r>
                <a:rPr lang="ru-RU" sz="1600" dirty="0"/>
                <a:t>и деятельность в области туристской индустрии в целях развития внутреннего </a:t>
              </a:r>
              <a:r>
                <a:rPr lang="ru-RU" sz="1600" dirty="0" smtClean="0"/>
                <a:t>туризма</a:t>
              </a:r>
              <a:endParaRPr lang="ru-RU" sz="1600" dirty="0"/>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Здравоохранение</a:t>
              </a:r>
              <a:endParaRPr lang="ru-RU" sz="1600" dirty="0" smtClean="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Сбор</a:t>
              </a:r>
              <a:r>
                <a:rPr lang="ru-RU" sz="1600" b="1" dirty="0">
                  <a:solidFill>
                    <a:srgbClr val="1F4E79"/>
                  </a:solidFill>
                </a:rPr>
                <a:t>,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81619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xmlns="" val="32468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по складированию и хранению</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48 уполномоченными банками</a:t>
            </a:r>
            <a:endParaRPr lang="ru-RU" b="1" kern="0" dirty="0"/>
          </a:p>
        </p:txBody>
      </p:sp>
      <p:pic>
        <p:nvPicPr>
          <p:cNvPr id="21" name="Рисунок 2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27331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a16="http://schemas.microsoft.com/office/drawing/2014/main" xmlns="" val="20000"/>
                    </a:ext>
                  </a:extLst>
                </a:gridCol>
                <a:gridCol w="10019502">
                  <a:extLst>
                    <a:ext uri="{9D8B030D-6E8A-4147-A177-3AD203B41FA5}">
                      <a16:colId xmlns:a16="http://schemas.microsoft.com/office/drawing/2014/main" xmlns=""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41855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287158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9859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21911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xmlns=""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114449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078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xmlns="" val="165536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310359"/>
            <a:ext cx="12599988" cy="277792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88473" y="3132136"/>
            <a:ext cx="10404762" cy="3061600"/>
          </a:xfrm>
        </p:spPr>
        <p:txBody>
          <a:bodyPr/>
          <a:lstStyle/>
          <a:p>
            <a:pPr algn="just"/>
            <a:r>
              <a:rPr lang="ru-RU" dirty="0" smtClean="0"/>
              <a:t>3</a:t>
            </a:r>
            <a:r>
              <a:rPr lang="ru-RU" sz="1400" dirty="0" smtClean="0"/>
              <a:t>. </a:t>
            </a:r>
            <a:r>
              <a:rPr lang="ru-RU" dirty="0" smtClean="0">
                <a:effectLst/>
              </a:rPr>
              <a:t>Совместная программа субсидирования Минэкономразвития </a:t>
            </a:r>
            <a:r>
              <a:rPr lang="ru-RU" dirty="0">
                <a:effectLst/>
              </a:rPr>
              <a:t>России </a:t>
            </a:r>
            <a:r>
              <a:rPr lang="ru-RU" dirty="0" smtClean="0">
                <a:effectLst/>
              </a:rPr>
              <a:t>и Корпорации МСП в </a:t>
            </a:r>
            <a:r>
              <a:rPr lang="ru-RU" dirty="0">
                <a:effectLst/>
              </a:rPr>
              <a:t>соответствии с постановлением Правительства РФ от 30.12.2017 </a:t>
            </a:r>
            <a:r>
              <a:rPr lang="ru-RU" dirty="0" smtClean="0">
                <a:effectLst/>
              </a:rPr>
              <a:t>№ 1706</a:t>
            </a:r>
            <a:endParaRPr lang="ru-RU" dirty="0">
              <a:effectLst/>
            </a:endParaRPr>
          </a:p>
        </p:txBody>
      </p:sp>
    </p:spTree>
    <p:extLst>
      <p:ext uri="{BB962C8B-B14F-4D97-AF65-F5344CB8AC3E}">
        <p14:creationId xmlns:p14="http://schemas.microsoft.com/office/powerpoint/2010/main" xmlns="" val="47612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br>
              <a:rPr lang="ru-RU" dirty="0" smtClean="0"/>
            </a:br>
            <a:r>
              <a:rPr lang="ru-RU" dirty="0" smtClean="0"/>
              <a:t>и уполномоченные банки</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2401802311"/>
              </p:ext>
            </p:extLst>
          </p:nvPr>
        </p:nvGraphicFramePr>
        <p:xfrm>
          <a:off x="679243" y="5412453"/>
          <a:ext cx="11259754" cy="2643362"/>
        </p:xfrm>
        <a:graphic>
          <a:graphicData uri="http://schemas.openxmlformats.org/drawingml/2006/table">
            <a:tbl>
              <a:tblPr firstRow="1" bandRow="1">
                <a:tableStyleId>{69012ECD-51FC-41F1-AA8D-1B2483CD663E}</a:tableStyleId>
              </a:tblPr>
              <a:tblGrid>
                <a:gridCol w="5120224">
                  <a:extLst>
                    <a:ext uri="{9D8B030D-6E8A-4147-A177-3AD203B41FA5}">
                      <a16:colId xmlns:a16="http://schemas.microsoft.com/office/drawing/2014/main" xmlns="" val="20000"/>
                    </a:ext>
                  </a:extLst>
                </a:gridCol>
                <a:gridCol w="3069765">
                  <a:extLst>
                    <a:ext uri="{9D8B030D-6E8A-4147-A177-3AD203B41FA5}">
                      <a16:colId xmlns:a16="http://schemas.microsoft.com/office/drawing/2014/main" xmlns="" val="20001"/>
                    </a:ext>
                  </a:extLst>
                </a:gridCol>
                <a:gridCol w="3069765">
                  <a:extLst>
                    <a:ext uri="{9D8B030D-6E8A-4147-A177-3AD203B41FA5}">
                      <a16:colId xmlns:a16="http://schemas.microsoft.com/office/drawing/2014/main" xmlns="" val="978325374"/>
                    </a:ext>
                  </a:extLst>
                </a:gridCol>
              </a:tblGrid>
              <a:tr h="373267">
                <a:tc>
                  <a:txBody>
                    <a:bodyPr/>
                    <a:lstStyle/>
                    <a:p>
                      <a:pPr algn="ctr"/>
                      <a:r>
                        <a:rPr lang="ru-RU" sz="1800" dirty="0" smtClean="0"/>
                        <a:t>Системно значимые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gridSpan="2">
                  <a:txBody>
                    <a:bodyPr/>
                    <a:lstStyle/>
                    <a:p>
                      <a:pPr algn="ctr"/>
                      <a:r>
                        <a:rPr lang="ru-RU" sz="1800" dirty="0" smtClean="0"/>
                        <a:t>Региональные</a:t>
                      </a:r>
                      <a:r>
                        <a:rPr lang="ru-RU" sz="1800" baseline="0" dirty="0" smtClean="0"/>
                        <a:t>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ru-RU" sz="1800" dirty="0"/>
                    </a:p>
                  </a:txBody>
                  <a:tcPr>
                    <a:solidFill>
                      <a:srgbClr val="0070C0"/>
                    </a:solidFill>
                  </a:tcPr>
                </a:tc>
                <a:extLst>
                  <a:ext uri="{0D108BD9-81ED-4DB2-BD59-A6C34878D82A}">
                    <a16:rowId xmlns:a16="http://schemas.microsoft.com/office/drawing/2014/main" xmlns="" val="10000"/>
                  </a:ext>
                </a:extLst>
              </a:tr>
              <a:tr h="2270095">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«Альфа-Банк»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a:t>
                      </a:r>
                      <a:r>
                        <a:rPr lang="ru-RU" sz="1400" dirty="0" err="1" smtClean="0"/>
                        <a:t>Россельхозбанк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ВТБ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Сбербанк</a:t>
                      </a:r>
                    </a:p>
                    <a:p>
                      <a:endParaRPr lang="ru-RU" sz="1800" b="1" kern="1200" dirty="0">
                        <a:solidFill>
                          <a:srgbClr val="0070C0"/>
                        </a:solidFill>
                        <a:latin typeface="Arial"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АКБ "</a:t>
                      </a:r>
                      <a:r>
                        <a:rPr lang="ru-RU" sz="1400" dirty="0" err="1" smtClean="0"/>
                        <a:t>РосЕвроБанк</a:t>
                      </a:r>
                      <a:r>
                        <a:rPr lang="ru-RU" sz="1400" dirty="0" smtClean="0"/>
                        <a:t>" (АО)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Акцепт»</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a:t>
                      </a:r>
                      <a:r>
                        <a:rPr lang="ru-RU" sz="1400" dirty="0" err="1" smtClean="0"/>
                        <a:t>Интеза</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КБ "Ассоциация«</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"Левобережный"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"Банк «Санкт-Петербург»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«Запсибкомбанк»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СКБ Приморья «</a:t>
                      </a:r>
                      <a:r>
                        <a:rPr lang="ru-RU" sz="1400" dirty="0" err="1" smtClean="0"/>
                        <a:t>Примсоцбанк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РНКБ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ТКБ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"МСП Банк"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2" name="Прямоугольник 11"/>
          <p:cNvSpPr/>
          <p:nvPr/>
        </p:nvSpPr>
        <p:spPr>
          <a:xfrm>
            <a:off x="774737" y="1767909"/>
            <a:ext cx="11328218" cy="3816429"/>
          </a:xfrm>
          <a:prstGeom prst="rect">
            <a:avLst/>
          </a:prstGeom>
        </p:spPr>
        <p:txBody>
          <a:bodyPr wrap="square">
            <a:spAutoFit/>
          </a:bodyPr>
          <a:lstStyle/>
          <a:p>
            <a:pPr algn="just"/>
            <a:r>
              <a:rPr lang="ru-RU" sz="1800" b="1" dirty="0" smtClean="0">
                <a:solidFill>
                  <a:srgbClr val="1F4E79"/>
                </a:solidFill>
              </a:rPr>
              <a:t>Субсидии на </a:t>
            </a:r>
            <a:r>
              <a:rPr lang="ru-RU" sz="1800" b="1" dirty="0">
                <a:solidFill>
                  <a:srgbClr val="1F4E79"/>
                </a:solidFill>
              </a:rPr>
              <a:t>возмещение недополученных </a:t>
            </a:r>
            <a:r>
              <a:rPr lang="ru-RU" sz="1800" b="1" dirty="0" smtClean="0">
                <a:solidFill>
                  <a:srgbClr val="1F4E79"/>
                </a:solidFill>
              </a:rPr>
              <a:t>доходов </a:t>
            </a:r>
            <a:r>
              <a:rPr lang="ru-RU" sz="1800" b="1" dirty="0">
                <a:solidFill>
                  <a:srgbClr val="1F4E79"/>
                </a:solidFill>
              </a:rPr>
              <a:t>по кредитам</a:t>
            </a:r>
            <a:r>
              <a:rPr lang="ru-RU" sz="18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800" b="1" dirty="0"/>
              <a:t> </a:t>
            </a:r>
            <a:r>
              <a:rPr lang="ru-RU" sz="1800" b="1" dirty="0" smtClean="0"/>
              <a:t>6,5 % </a:t>
            </a:r>
            <a:r>
              <a:rPr lang="ru-RU" sz="1800" b="1" dirty="0"/>
              <a:t>годовых.</a:t>
            </a:r>
          </a:p>
          <a:p>
            <a:pPr algn="just"/>
            <a:r>
              <a:rPr lang="ru-RU" sz="1800" dirty="0"/>
              <a:t> </a:t>
            </a:r>
          </a:p>
          <a:p>
            <a:pPr algn="just"/>
            <a:r>
              <a:rPr lang="ru-RU" sz="1800" dirty="0" smtClean="0"/>
              <a:t>В </a:t>
            </a:r>
            <a:r>
              <a:rPr lang="ru-RU" sz="1800" dirty="0"/>
              <a:t>рамках программы субсидирования уполномоченный банк предоставляет заемщику:</a:t>
            </a:r>
          </a:p>
          <a:p>
            <a:pPr marL="466725" indent="-285750" algn="just">
              <a:buFont typeface="Arial" panose="020B0604020202020204" pitchFamily="34" charset="0"/>
              <a:buChar char="•"/>
            </a:pPr>
            <a:r>
              <a:rPr lang="ru-RU" sz="1800" dirty="0" smtClean="0"/>
              <a:t>инвестиционный </a:t>
            </a:r>
            <a:r>
              <a:rPr lang="ru-RU" sz="1800" dirty="0"/>
              <a:t>кредит на реализацию проекта в приоритетных отраслях в размере от </a:t>
            </a:r>
            <a:br>
              <a:rPr lang="ru-RU" sz="1800" dirty="0"/>
            </a:br>
            <a:r>
              <a:rPr lang="ru-RU" sz="1800" b="1" dirty="0" smtClean="0">
                <a:solidFill>
                  <a:srgbClr val="1F4E79"/>
                </a:solidFill>
              </a:rPr>
              <a:t>3 млн </a:t>
            </a:r>
            <a:r>
              <a:rPr lang="ru-RU" sz="1800" b="1" dirty="0">
                <a:solidFill>
                  <a:srgbClr val="1F4E79"/>
                </a:solidFill>
              </a:rPr>
              <a:t>рублей до 1 </a:t>
            </a:r>
            <a:r>
              <a:rPr lang="ru-RU" sz="1800" b="1" dirty="0" smtClean="0">
                <a:solidFill>
                  <a:srgbClr val="1F4E79"/>
                </a:solidFill>
              </a:rPr>
              <a:t>млрд </a:t>
            </a:r>
            <a:r>
              <a:rPr lang="ru-RU" sz="1800" b="1" dirty="0">
                <a:solidFill>
                  <a:srgbClr val="1F4E79"/>
                </a:solidFill>
              </a:rPr>
              <a:t>рублей </a:t>
            </a:r>
            <a:r>
              <a:rPr lang="ru-RU" sz="1800" dirty="0"/>
              <a:t>на срок до </a:t>
            </a:r>
            <a:r>
              <a:rPr lang="ru-RU" sz="1800" b="1" dirty="0">
                <a:solidFill>
                  <a:srgbClr val="1F4E79"/>
                </a:solidFill>
              </a:rPr>
              <a:t>10 </a:t>
            </a:r>
            <a:r>
              <a:rPr lang="ru-RU" sz="1800" b="1" dirty="0" smtClean="0">
                <a:solidFill>
                  <a:srgbClr val="1F4E79"/>
                </a:solidFill>
              </a:rPr>
              <a:t>лет</a:t>
            </a:r>
          </a:p>
          <a:p>
            <a:pPr marL="180975" algn="just"/>
            <a:r>
              <a:rPr lang="ru-RU" sz="600" b="1" dirty="0"/>
              <a:t> </a:t>
            </a:r>
            <a:endParaRPr lang="ru-RU" sz="1600" b="1" dirty="0"/>
          </a:p>
          <a:p>
            <a:pPr marL="466725" indent="-285750" algn="just">
              <a:buFont typeface="Arial" panose="020B0604020202020204" pitchFamily="34" charset="0"/>
              <a:buChar char="•"/>
            </a:pPr>
            <a:r>
              <a:rPr lang="ru-RU" sz="1800" dirty="0" smtClean="0"/>
              <a:t>кредит </a:t>
            </a:r>
            <a:r>
              <a:rPr lang="ru-RU" sz="1800" dirty="0"/>
              <a:t>на пополнение оборотных средств на реализацию проекта в приоритетных отраслях в размере </a:t>
            </a:r>
            <a:r>
              <a:rPr lang="ru-RU" sz="1800" b="1" dirty="0" smtClean="0">
                <a:solidFill>
                  <a:srgbClr val="1F4E79"/>
                </a:solidFill>
              </a:rPr>
              <a:t>от </a:t>
            </a:r>
            <a:r>
              <a:rPr lang="ru-RU" sz="1800" b="1" dirty="0">
                <a:solidFill>
                  <a:srgbClr val="1F4E79"/>
                </a:solidFill>
              </a:rPr>
              <a:t>3 </a:t>
            </a:r>
            <a:r>
              <a:rPr lang="ru-RU" sz="1800" b="1" dirty="0" smtClean="0">
                <a:solidFill>
                  <a:srgbClr val="1F4E79"/>
                </a:solidFill>
              </a:rPr>
              <a:t>млн </a:t>
            </a:r>
            <a:r>
              <a:rPr lang="ru-RU" sz="1800" b="1" dirty="0">
                <a:solidFill>
                  <a:srgbClr val="1F4E79"/>
                </a:solidFill>
              </a:rPr>
              <a:t>рублей до 100 </a:t>
            </a:r>
            <a:r>
              <a:rPr lang="ru-RU" sz="1800" b="1" dirty="0" smtClean="0">
                <a:solidFill>
                  <a:srgbClr val="1F4E79"/>
                </a:solidFill>
              </a:rPr>
              <a:t>млн </a:t>
            </a:r>
            <a:r>
              <a:rPr lang="ru-RU" sz="1800" b="1" dirty="0">
                <a:solidFill>
                  <a:srgbClr val="1F4E79"/>
                </a:solidFill>
              </a:rPr>
              <a:t>рублей</a:t>
            </a:r>
            <a:r>
              <a:rPr lang="ru-RU" sz="1800" dirty="0">
                <a:solidFill>
                  <a:srgbClr val="1F4E79"/>
                </a:solidFill>
              </a:rPr>
              <a:t> </a:t>
            </a:r>
            <a:r>
              <a:rPr lang="ru-RU" sz="1800" dirty="0"/>
              <a:t>на срок до </a:t>
            </a:r>
            <a:r>
              <a:rPr lang="ru-RU" sz="1800" b="1" dirty="0">
                <a:solidFill>
                  <a:srgbClr val="1F4E79"/>
                </a:solidFill>
              </a:rPr>
              <a:t>3 </a:t>
            </a:r>
            <a:r>
              <a:rPr lang="ru-RU" sz="1800" b="1" dirty="0" smtClean="0">
                <a:solidFill>
                  <a:srgbClr val="1F4E79"/>
                </a:solidFill>
              </a:rPr>
              <a:t>лет</a:t>
            </a:r>
          </a:p>
          <a:p>
            <a:pPr algn="just"/>
            <a:endParaRPr lang="ru-RU" sz="1100" b="1" dirty="0" smtClean="0"/>
          </a:p>
          <a:p>
            <a:pPr algn="just"/>
            <a:endParaRPr lang="ru-RU" sz="1100" b="1" dirty="0"/>
          </a:p>
          <a:p>
            <a:pPr algn="just"/>
            <a:r>
              <a:rPr lang="ru-RU" sz="1800" dirty="0" smtClean="0"/>
              <a:t>Для </a:t>
            </a:r>
            <a:r>
              <a:rPr lang="ru-RU" sz="1800" dirty="0"/>
              <a:t>участия в Программе субсидирования </a:t>
            </a:r>
            <a:r>
              <a:rPr lang="ru-RU" sz="1800" dirty="0" smtClean="0"/>
              <a:t>отобрано </a:t>
            </a:r>
            <a:r>
              <a:rPr lang="ru-RU" sz="1800" b="1" dirty="0">
                <a:solidFill>
                  <a:srgbClr val="1F4E79"/>
                </a:solidFill>
              </a:rPr>
              <a:t>15 уполномоченных банков</a:t>
            </a:r>
            <a:r>
              <a:rPr lang="ru-RU" sz="1800" dirty="0"/>
              <a:t>,  в </a:t>
            </a:r>
            <a:r>
              <a:rPr lang="ru-RU" sz="1800" dirty="0" smtClean="0"/>
              <a:t>том числе:</a:t>
            </a:r>
            <a:endParaRPr lang="ru-RU" sz="1800" dirty="0"/>
          </a:p>
          <a:p>
            <a:pPr algn="just"/>
            <a:endParaRPr lang="ru-RU" sz="1800" b="1" kern="0" dirty="0"/>
          </a:p>
          <a:p>
            <a:pPr algn="just"/>
            <a:r>
              <a:rPr lang="ru-RU" sz="1800" b="1" dirty="0" smtClean="0"/>
              <a:t> </a:t>
            </a:r>
            <a:endParaRPr lang="ru-RU" sz="1800" b="1" dirty="0"/>
          </a:p>
        </p:txBody>
      </p:sp>
      <p:sp>
        <p:nvSpPr>
          <p:cNvPr id="13" name="Oval 287"/>
          <p:cNvSpPr/>
          <p:nvPr/>
        </p:nvSpPr>
        <p:spPr>
          <a:xfrm>
            <a:off x="370506" y="177715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1</a:t>
            </a:r>
          </a:p>
        </p:txBody>
      </p:sp>
      <p:sp>
        <p:nvSpPr>
          <p:cNvPr id="14" name="Oval 287"/>
          <p:cNvSpPr/>
          <p:nvPr/>
        </p:nvSpPr>
        <p:spPr>
          <a:xfrm>
            <a:off x="370506" y="283541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2</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87"/>
          <p:cNvSpPr/>
          <p:nvPr/>
        </p:nvSpPr>
        <p:spPr>
          <a:xfrm>
            <a:off x="370506" y="4642944"/>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3</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xmlns="" val="399557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a:t>
            </a:r>
            <a:r>
              <a:rPr lang="ru-RU" dirty="0"/>
              <a:t>приоритетные отрасли</a:t>
            </a:r>
            <a:br>
              <a:rPr lang="ru-RU" dirty="0"/>
            </a:br>
            <a:endParaRPr lang="ru-RU" dirty="0"/>
          </a:p>
        </p:txBody>
      </p:sp>
      <p:sp>
        <p:nvSpPr>
          <p:cNvPr id="31" name="Прямоугольник 30"/>
          <p:cNvSpPr/>
          <p:nvPr/>
        </p:nvSpPr>
        <p:spPr>
          <a:xfrm>
            <a:off x="101600" y="1858391"/>
            <a:ext cx="12153103" cy="6275372"/>
          </a:xfrm>
          <a:prstGeom prst="rect">
            <a:avLst/>
          </a:prstGeom>
        </p:spPr>
        <p:txBody>
          <a:bodyPr wrap="square">
            <a:spAutoFit/>
          </a:bodyPr>
          <a:lstStyle/>
          <a:p>
            <a:pPr marR="0" lvl="0" algn="l" defTabSz="457200" rtl="0" eaLnBrk="1" fontAlgn="auto" latinLnBrk="0" hangingPunct="1">
              <a:lnSpc>
                <a:spcPct val="107000"/>
              </a:lnSpc>
              <a:spcBef>
                <a:spcPts val="0"/>
              </a:spcBef>
              <a:spcAft>
                <a:spcPts val="800"/>
              </a:spcAft>
              <a:buClrTx/>
              <a:buSzTx/>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Сельское хозяйство предоставление услуг в этой отрасли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Обрабатывающее производство, в том числе производство пищевых продуктов, первичная и последующая (промышленная) переработка сельскохозяйственной продукции</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Производство и распределение электроэнергии, газа и воды</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Строительство, транспорт и связь, внутренний туризм</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области здравоохранения</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предприятий общественного питания (за исключением ресторанов), деятельность в сфере бытовых услуг</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Высокотехнологичные проекты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территории </a:t>
            </a:r>
            <a:r>
              <a:rPr lang="ru-RU" sz="1500" dirty="0" err="1" smtClean="0">
                <a:solidFill>
                  <a:prstClr val="black"/>
                </a:solidFill>
                <a:latin typeface="+mj-lt"/>
                <a:cs typeface="+mn-cs"/>
              </a:rPr>
              <a:t>монопрофильного</a:t>
            </a:r>
            <a:r>
              <a:rPr lang="ru-RU" sz="1500" dirty="0" smtClean="0">
                <a:solidFill>
                  <a:prstClr val="black"/>
                </a:solidFill>
                <a:latin typeface="+mj-lt"/>
                <a:cs typeface="+mn-cs"/>
              </a:rPr>
              <a:t> муниципального образования, включенного в перечень </a:t>
            </a:r>
            <a:r>
              <a:rPr lang="ru-RU" sz="1500" dirty="0" err="1" smtClean="0">
                <a:solidFill>
                  <a:prstClr val="black"/>
                </a:solidFill>
                <a:latin typeface="+mj-lt"/>
                <a:cs typeface="+mn-cs"/>
              </a:rPr>
              <a:t>монопрофильных</a:t>
            </a:r>
            <a:r>
              <a:rPr lang="ru-RU" sz="1500" dirty="0" smtClean="0">
                <a:solidFill>
                  <a:prstClr val="black"/>
                </a:solidFill>
                <a:latin typeface="+mj-lt"/>
                <a:cs typeface="+mn-cs"/>
              </a:rPr>
              <a:t> муниципальных образований Российской Федерации (моногородов), утвержденный распоряжением Правительства Российской Федерации от 29 июля 2014 г. № 1398-р,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и (или) оптовой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территориях субъектов Российской Федерации, входящих в состав Дальневосточного федерального округа,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endParaRPr lang="ru-RU" sz="1500"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26</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638974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требования к заемщикам.</a:t>
            </a:r>
            <a:endParaRPr lang="ru-RU" dirty="0"/>
          </a:p>
        </p:txBody>
      </p:sp>
      <p:sp>
        <p:nvSpPr>
          <p:cNvPr id="31" name="Прямоугольник 30"/>
          <p:cNvSpPr/>
          <p:nvPr/>
        </p:nvSpPr>
        <p:spPr>
          <a:xfrm>
            <a:off x="101600" y="1858391"/>
            <a:ext cx="12153103" cy="6241709"/>
          </a:xfrm>
          <a:prstGeom prst="rect">
            <a:avLst/>
          </a:prstGeom>
        </p:spPr>
        <p:txBody>
          <a:bodyPr wrap="square">
            <a:spAutoFit/>
          </a:bodyPr>
          <a:lstStyle/>
          <a:p>
            <a:r>
              <a:rPr lang="ru-RU" sz="1800" b="1" dirty="0"/>
              <a:t>Заемщик уполномоченного банка (получатель льготного кредита) на день заключения кредитного договора (соглашения) должен соответствовать следующим требованиям</a:t>
            </a:r>
            <a:r>
              <a:rPr lang="ru-RU" sz="1800" b="1" dirty="0" smtClean="0"/>
              <a:t>:</a:t>
            </a:r>
          </a:p>
          <a:p>
            <a:endParaRPr lang="ru-RU" sz="1800" dirty="0"/>
          </a:p>
          <a:p>
            <a:pPr marL="342900" indent="-342900" algn="just">
              <a:lnSpc>
                <a:spcPct val="120000"/>
              </a:lnSpc>
              <a:buFont typeface="Arial" panose="020B0604020202020204" pitchFamily="34" charset="0"/>
              <a:buChar char="•"/>
            </a:pPr>
            <a:r>
              <a:rPr lang="ru-RU" sz="1800" dirty="0" smtClean="0"/>
              <a:t>являться </a:t>
            </a:r>
            <a:r>
              <a:rPr lang="ru-RU" sz="1800" dirty="0"/>
              <a:t>субъектом МСП и не относиться к субъектам МСП, указанным в частях 3 и 4 статьи 14 Федерального закона «О развитии малого и среднего предпринимательства в Российской Федерации», на дату заключения кредитного договора (соглашения);</a:t>
            </a:r>
          </a:p>
          <a:p>
            <a:pPr marL="342900" indent="-342900" algn="just">
              <a:lnSpc>
                <a:spcPct val="120000"/>
              </a:lnSpc>
              <a:buFont typeface="Arial" panose="020B0604020202020204" pitchFamily="34" charset="0"/>
              <a:buChar char="•"/>
            </a:pPr>
            <a:r>
              <a:rPr lang="ru-RU" sz="1800" dirty="0" smtClean="0"/>
              <a:t>осуществлять </a:t>
            </a:r>
            <a:r>
              <a:rPr lang="ru-RU" sz="1800" dirty="0"/>
              <a:t>деятельность в одной или нескольких отраслях по перечню согласно Программе субсидирования;</a:t>
            </a:r>
          </a:p>
          <a:p>
            <a:pPr marL="342900" indent="-342900" algn="just">
              <a:lnSpc>
                <a:spcPct val="120000"/>
              </a:lnSpc>
              <a:buFont typeface="Arial" panose="020B0604020202020204" pitchFamily="34" charset="0"/>
              <a:buChar char="•"/>
            </a:pPr>
            <a:r>
              <a:rPr lang="ru-RU" sz="1800" dirty="0" smtClean="0"/>
              <a:t>обладать </a:t>
            </a:r>
            <a:r>
              <a:rPr lang="ru-RU" sz="1800" dirty="0"/>
              <a:t>статусом налогового резидента Российской Федерации;</a:t>
            </a:r>
          </a:p>
          <a:p>
            <a:pPr marL="342900" indent="-342900" algn="just">
              <a:lnSpc>
                <a:spcPct val="120000"/>
              </a:lnSpc>
              <a:buFont typeface="Arial" panose="020B0604020202020204" pitchFamily="34" charset="0"/>
              <a:buChar char="•"/>
            </a:pPr>
            <a:r>
              <a:rPr lang="ru-RU" sz="1800" dirty="0" smtClean="0"/>
              <a:t>в </a:t>
            </a:r>
            <a:r>
              <a:rPr lang="ru-RU" sz="1800" dirty="0"/>
              <a:t>отношении заемщика не должно быть возбуждено производство по делу о несостоятельности (банкротстве) в соответствии с законодательством Российской Федерации о несостоятельности (банкротстве);</a:t>
            </a:r>
          </a:p>
          <a:p>
            <a:pPr marL="342900" indent="-342900" algn="just">
              <a:lnSpc>
                <a:spcPct val="120000"/>
              </a:lnSpc>
              <a:buFont typeface="Arial" panose="020B0604020202020204" pitchFamily="34" charset="0"/>
              <a:buChar char="•"/>
            </a:pPr>
            <a:r>
              <a:rPr lang="ru-RU" sz="1800" dirty="0" smtClean="0"/>
              <a:t>не </a:t>
            </a:r>
            <a:r>
              <a:rPr lang="ru-RU" sz="1800" dirty="0"/>
              <a:t>иметь просроченной задолженности по налогам, сборам и иным обязательным платежам в бюджеты бюджетной системы Российской Федерации;</a:t>
            </a:r>
          </a:p>
          <a:p>
            <a:pPr marL="342900" indent="-342900" algn="just">
              <a:lnSpc>
                <a:spcPct val="120000"/>
              </a:lnSpc>
              <a:buFont typeface="Arial" panose="020B0604020202020204" pitchFamily="34" charset="0"/>
              <a:buChar char="•"/>
            </a:pPr>
            <a:r>
              <a:rPr lang="ru-RU" sz="1800" dirty="0" smtClean="0"/>
              <a:t>не </a:t>
            </a:r>
            <a:r>
              <a:rPr lang="ru-RU" sz="1800" dirty="0"/>
              <a:t>иметь задолженности перед работниками (персоналом) по заработной плате;</a:t>
            </a:r>
          </a:p>
          <a:p>
            <a:pPr marL="342900" indent="-342900" algn="just">
              <a:lnSpc>
                <a:spcPct val="120000"/>
              </a:lnSpc>
              <a:buFont typeface="Arial" panose="020B0604020202020204" pitchFamily="34" charset="0"/>
              <a:buChar char="•"/>
            </a:pPr>
            <a:r>
              <a:rPr lang="ru-RU" sz="1800" dirty="0" smtClean="0"/>
              <a:t>не </a:t>
            </a:r>
            <a:r>
              <a:rPr lang="ru-RU" sz="1800" dirty="0"/>
              <a:t>иметь в течение периода, равного 180 календарным дням, предшествующего не более чем на 3 месяца дате принятия уполномоченным банком решения о предоставлении заемщику кредита, просроченных на срок свыше 30 календарных дней платежей по обслуживанию кредитного портфеля (положительная кредитная история).</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084294"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27</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193837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xmlns="" val="125215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a16="http://schemas.microsoft.com/office/drawing/2014/main" xmlns="" val="2985683231"/>
                    </a:ext>
                  </a:extLst>
                </a:gridCol>
                <a:gridCol w="4680507">
                  <a:extLst>
                    <a:ext uri="{9D8B030D-6E8A-4147-A177-3AD203B41FA5}">
                      <a16:colId xmlns:a16="http://schemas.microsoft.com/office/drawing/2014/main" xmlns=""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a:t>
            </a:r>
            <a:r>
              <a:rPr kumimoji="0" lang="ru-RU" sz="2000" b="1" i="0" u="none" strike="noStrike" kern="0" cap="none" spc="0" normalizeH="0" baseline="0" noProof="0" dirty="0" smtClean="0">
                <a:ln>
                  <a:noFill/>
                </a:ln>
                <a:solidFill>
                  <a:srgbClr val="ED7D31"/>
                </a:solidFill>
                <a:effectLst/>
                <a:uLnTx/>
                <a:uFillTx/>
                <a:latin typeface="Arial Narrow" panose="020B0606020202030204" pitchFamily="34" charset="0"/>
                <a:cs typeface="+mn-cs"/>
              </a:rPr>
              <a:t>продукта</a:t>
            </a:r>
            <a:endPar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endParaRP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a:t>
            </a:r>
            <a:r>
              <a:rPr lang="ru-RU" sz="1500" dirty="0" smtClean="0">
                <a:solidFill>
                  <a:prstClr val="black"/>
                </a:solidFill>
                <a:latin typeface="Arial Narrow" panose="020B0606020202030204" pitchFamily="34" charset="0"/>
                <a:cs typeface="+mn-cs"/>
              </a:rPr>
              <a:t>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легковые</a:t>
            </a:r>
            <a:r>
              <a:rPr lang="ru-RU" sz="1500" dirty="0">
                <a:solidFill>
                  <a:prstClr val="black"/>
                </a:solidFill>
                <a:latin typeface="Arial Narrow" panose="020B0606020202030204" pitchFamily="34" charset="0"/>
                <a:cs typeface="+mn-cs"/>
              </a:rPr>
              <a:t>, грузовые и пассажирские транспортные средства (транспортные средства, на которые выдаются ПТС или ПСМ</a:t>
            </a:r>
            <a:r>
              <a:rPr lang="ru-RU" sz="1500" dirty="0" smtClean="0">
                <a:solidFill>
                  <a:prstClr val="black"/>
                </a:solidFill>
                <a:latin typeface="Arial Narrow" panose="020B0606020202030204" pitchFamily="34" charset="0"/>
                <a:cs typeface="+mn-cs"/>
              </a:rPr>
              <a:t>)</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водные суда </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a:t>
            </a:r>
            <a:r>
              <a:rPr lang="ru-RU" sz="1500" dirty="0" smtClean="0">
                <a:solidFill>
                  <a:prstClr val="black"/>
                </a:solidFill>
                <a:latin typeface="Arial Narrow" panose="020B0606020202030204" pitchFamily="34" charset="0"/>
                <a:cs typeface="+mn-cs"/>
              </a:rPr>
              <a:t>техника</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a:t>
            </a:r>
            <a:r>
              <a:rPr lang="ru-RU" sz="1500" dirty="0" smtClean="0">
                <a:solidFill>
                  <a:prstClr val="black"/>
                </a:solidFill>
                <a:latin typeface="Arial Narrow" panose="020B0606020202030204" pitchFamily="34" charset="0"/>
                <a:cs typeface="+mn-cs"/>
              </a:rPr>
              <a:t>транспорта</a:t>
            </a:r>
            <a:endParaRPr lang="ru-RU" sz="1500" dirty="0">
              <a:solidFill>
                <a:prstClr val="black"/>
              </a:solidFill>
              <a:latin typeface="Arial Narrow" panose="020B0606020202030204" pitchFamily="34" charset="0"/>
              <a:cs typeface="+mn-cs"/>
            </a:endParaRP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smtClean="0">
                <a:solidFill>
                  <a:srgbClr val="F5750B"/>
                </a:solidFill>
                <a:latin typeface="Arial Narrow" panose="020B0606020202030204" pitchFamily="34" charset="0"/>
                <a:cs typeface="+mn-cs"/>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cs typeface="+mn-cs"/>
            </a:endParaRP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smtClean="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a:t>
            </a:r>
            <a:r>
              <a:rPr lang="ru-RU" sz="1600" b="1" dirty="0" smtClean="0">
                <a:solidFill>
                  <a:prstClr val="black"/>
                </a:solidFill>
                <a:latin typeface="Arial Narrow" panose="020B0606020202030204" pitchFamily="34" charset="0"/>
                <a:cs typeface="+mn-cs"/>
              </a:rPr>
              <a:t>предпринимательства </a:t>
            </a:r>
            <a:r>
              <a:rPr lang="ru-RU" sz="1600" dirty="0" smtClean="0">
                <a:solidFill>
                  <a:prstClr val="black"/>
                </a:solidFill>
                <a:latin typeface="Arial Narrow" panose="020B0606020202030204" pitchFamily="34" charset="0"/>
                <a:cs typeface="+mn-cs"/>
              </a:rPr>
              <a:t>(ИМП)</a:t>
            </a:r>
            <a:r>
              <a:rPr lang="en-US" sz="1600" dirty="0" smtClean="0">
                <a:solidFill>
                  <a:prstClr val="black"/>
                </a:solidFill>
                <a:latin typeface="Arial Narrow" panose="020B0606020202030204" pitchFamily="34" charset="0"/>
                <a:cs typeface="+mn-cs"/>
              </a:rPr>
              <a:t>*</a:t>
            </a:r>
            <a:r>
              <a:rPr lang="ru-RU" sz="1600" dirty="0" smtClean="0">
                <a:solidFill>
                  <a:prstClr val="black"/>
                </a:solidFill>
                <a:latin typeface="Arial Narrow" panose="020B0606020202030204" pitchFamily="34" charset="0"/>
                <a:cs typeface="+mn-cs"/>
              </a:rPr>
              <a:t>*, в том числе поставщики </a:t>
            </a:r>
            <a:r>
              <a:rPr lang="ru-RU" sz="1600" dirty="0">
                <a:solidFill>
                  <a:prstClr val="black"/>
                </a:solidFill>
                <a:latin typeface="Arial Narrow" panose="020B0606020202030204" pitchFamily="34" charset="0"/>
                <a:cs typeface="+mn-cs"/>
              </a:rPr>
              <a:t>крупнейших заказчиков, определяемых Правительством Российской Федерации</a:t>
            </a:r>
            <a:r>
              <a:rPr lang="ru-RU" sz="1600" dirty="0" smtClean="0">
                <a:solidFill>
                  <a:prstClr val="black"/>
                </a:solidFill>
                <a:latin typeface="Arial Narrow" panose="020B0606020202030204" pitchFamily="34" charset="0"/>
                <a:cs typeface="+mn-cs"/>
              </a:rPr>
              <a:t>, включенные </a:t>
            </a:r>
            <a:r>
              <a:rPr lang="ru-RU" sz="1600" dirty="0">
                <a:solidFill>
                  <a:prstClr val="black"/>
                </a:solidFill>
                <a:latin typeface="Arial Narrow" panose="020B0606020202030204" pitchFamily="34" charset="0"/>
                <a:cs typeface="+mn-cs"/>
              </a:rPr>
              <a:t>в Единый реестр субъектов малого и среднего </a:t>
            </a:r>
            <a:r>
              <a:rPr lang="ru-RU" sz="1600" dirty="0" smtClean="0">
                <a:solidFill>
                  <a:prstClr val="black"/>
                </a:solidFill>
                <a:latin typeface="Arial Narrow" panose="020B0606020202030204" pitchFamily="34" charset="0"/>
                <a:cs typeface="+mn-cs"/>
              </a:rPr>
              <a:t>предпринимательства</a:t>
            </a:r>
            <a:endParaRPr lang="ru-RU" sz="1600" dirty="0">
              <a:solidFill>
                <a:prstClr val="black"/>
              </a:solidFill>
              <a:latin typeface="Arial Narrow" panose="020B0606020202030204" pitchFamily="34" charset="0"/>
              <a:cs typeface="+mn-cs"/>
            </a:endParaRP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smtClean="0">
                <a:solidFill>
                  <a:srgbClr val="1F4E79"/>
                </a:solidFill>
                <a:latin typeface="Arial Narrow" panose="020B0606020202030204" pitchFamily="34" charset="0"/>
                <a:cs typeface="+mn-cs"/>
              </a:rPr>
              <a:t>Профиль клиента</a:t>
            </a:r>
            <a:endParaRPr lang="ru-RU" sz="1800" b="1" dirty="0">
              <a:solidFill>
                <a:srgbClr val="1F4E79"/>
              </a:solidFill>
              <a:latin typeface="Arial Narrow" panose="020B0606020202030204" pitchFamily="34" charset="0"/>
              <a:cs typeface="+mn-cs"/>
            </a:endParaRP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endPar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endParaRP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smtClean="0">
                <a:solidFill>
                  <a:srgbClr val="000000"/>
                </a:solidFill>
                <a:latin typeface="Arial Narrow" panose="020B0606020202030204" pitchFamily="34" charset="0"/>
                <a:cs typeface="+mn-cs"/>
              </a:rPr>
              <a:t>От</a:t>
            </a:r>
            <a:r>
              <a:rPr lang="en-US" sz="1600" dirty="0" smtClean="0">
                <a:solidFill>
                  <a:srgbClr val="000000"/>
                </a:solidFill>
                <a:latin typeface="Arial Narrow" panose="020B0606020202030204" pitchFamily="34" charset="0"/>
                <a:cs typeface="+mn-cs"/>
              </a:rPr>
              <a:t> </a:t>
            </a:r>
            <a:r>
              <a:rPr lang="ru-RU" sz="1600" dirty="0" smtClean="0">
                <a:solidFill>
                  <a:srgbClr val="000000"/>
                </a:solidFill>
                <a:latin typeface="Arial Narrow" panose="020B0606020202030204" pitchFamily="34" charset="0"/>
                <a:cs typeface="+mn-cs"/>
              </a:rPr>
              <a:t>12 мес.</a:t>
            </a:r>
            <a:endParaRPr lang="ru-RU" sz="1600" dirty="0">
              <a:solidFill>
                <a:srgbClr val="000000"/>
              </a:solidFill>
              <a:latin typeface="Arial Narrow" panose="020B0606020202030204" pitchFamily="34" charset="0"/>
              <a:cs typeface="+mn-cs"/>
            </a:endParaRP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smtClean="0">
                <a:solidFill>
                  <a:prstClr val="black">
                    <a:lumMod val="50000"/>
                    <a:lumOff val="50000"/>
                  </a:prstClr>
                </a:solidFill>
                <a:latin typeface="Arial Narrow" panose="020B0606020202030204" pitchFamily="34" charset="0"/>
                <a:cs typeface="+mn-cs"/>
              </a:rPr>
              <a:t>*</a:t>
            </a: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 </a:t>
            </a:r>
            <a:r>
              <a:rPr lang="ru-RU" sz="1700" b="1" dirty="0">
                <a:solidFill>
                  <a:srgbClr val="002060"/>
                </a:solidFill>
                <a:latin typeface="Arial Narrow" panose="020B0606020202030204" pitchFamily="34" charset="0"/>
                <a:ea typeface="Calibri" panose="020F0502020204030204" pitchFamily="34" charset="0"/>
              </a:rPr>
              <a:t>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xmlns="" val="372233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31.01.2018)</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72</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10</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212</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10</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xmlns=""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в рамках реализации программы льготного лизинга оборудования</a:t>
            </a:r>
            <a:endParaRPr lang="ru-RU" sz="2400" dirty="0"/>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a16="http://schemas.microsoft.com/office/drawing/2014/main" xmlns="" val="20000"/>
                    </a:ext>
                  </a:extLst>
                </a:gridCol>
                <a:gridCol w="3384015">
                  <a:extLst>
                    <a:ext uri="{9D8B030D-6E8A-4147-A177-3AD203B41FA5}">
                      <a16:colId xmlns:a16="http://schemas.microsoft.com/office/drawing/2014/main" xmlns="" val="20001"/>
                    </a:ext>
                  </a:extLst>
                </a:gridCol>
                <a:gridCol w="3384015">
                  <a:extLst>
                    <a:ext uri="{9D8B030D-6E8A-4147-A177-3AD203B41FA5}">
                      <a16:colId xmlns:a16="http://schemas.microsoft.com/office/drawing/2014/main" xmlns="" val="20002"/>
                    </a:ext>
                  </a:extLst>
                </a:gridCol>
                <a:gridCol w="3384015">
                  <a:extLst>
                    <a:ext uri="{9D8B030D-6E8A-4147-A177-3AD203B41FA5}">
                      <a16:colId xmlns:a16="http://schemas.microsoft.com/office/drawing/2014/main" xmlns=""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a:t>
                      </a:r>
                      <a:r>
                        <a:rPr lang="ru-RU" sz="1400" b="1" baseline="0" dirty="0" smtClean="0">
                          <a:solidFill>
                            <a:srgbClr val="1F4E79"/>
                          </a:solidFill>
                          <a:latin typeface="+mn-lt"/>
                        </a:rPr>
                        <a:t>заполняет анкету </a:t>
                      </a:r>
                      <a:r>
                        <a:rPr lang="ru-RU" sz="1400" b="0" baseline="0" dirty="0" smtClean="0">
                          <a:solidFill>
                            <a:schemeClr val="tx1"/>
                          </a:solidFill>
                          <a:latin typeface="+mn-lt"/>
                        </a:rPr>
                        <a:t>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в </a:t>
                      </a:r>
                      <a:br>
                        <a:rPr lang="ru-RU" sz="1400" b="0" baseline="0" dirty="0" smtClean="0">
                          <a:solidFill>
                            <a:schemeClr val="tx1"/>
                          </a:solidFill>
                          <a:latin typeface="+mn-lt"/>
                        </a:rPr>
                      </a:br>
                      <a:r>
                        <a:rPr lang="ru-RU" sz="1400" b="0" baseline="0" dirty="0" smtClean="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проводит </a:t>
                      </a:r>
                      <a:r>
                        <a:rPr lang="ru-RU" sz="1400" b="1" baseline="0" dirty="0" smtClean="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a:t>
                      </a:r>
                      <a:r>
                        <a:rPr lang="ru-RU" sz="1400" b="1" baseline="0" dirty="0" smtClean="0">
                          <a:solidFill>
                            <a:srgbClr val="1F4E79"/>
                          </a:solidFill>
                          <a:latin typeface="+mn-lt"/>
                        </a:rPr>
                        <a:t>уведомляет</a:t>
                      </a:r>
                      <a:r>
                        <a:rPr lang="ru-RU" sz="1400" b="0" baseline="0" dirty="0" smtClean="0">
                          <a:solidFill>
                            <a:schemeClr val="tx1"/>
                          </a:solidFill>
                          <a:latin typeface="+mn-lt"/>
                        </a:rPr>
                        <a:t> потенциального Лизингополучателя </a:t>
                      </a:r>
                      <a:r>
                        <a:rPr lang="ru-RU" sz="1400" b="0" kern="1200" baseline="0" dirty="0" smtClean="0">
                          <a:solidFill>
                            <a:schemeClr val="tx1"/>
                          </a:solidFill>
                          <a:latin typeface="+mn-lt"/>
                          <a:ea typeface="+mn-ea"/>
                          <a:cs typeface="+mn-cs"/>
                        </a:rPr>
                        <a:t>о его </a:t>
                      </a:r>
                      <a:r>
                        <a:rPr lang="ru-RU" sz="1400" b="1" baseline="0" dirty="0" smtClean="0">
                          <a:solidFill>
                            <a:srgbClr val="1F4E79"/>
                          </a:solidFill>
                          <a:latin typeface="+mn-lt"/>
                        </a:rPr>
                        <a:t>соответствии/ не соответствии программе</a:t>
                      </a:r>
                      <a:r>
                        <a:rPr lang="ru-RU" sz="1400" b="0" baseline="0" dirty="0" smtClean="0">
                          <a:solidFill>
                            <a:srgbClr val="1F4E79"/>
                          </a:solidFill>
                          <a:latin typeface="+mn-lt"/>
                        </a:rPr>
                        <a:t> </a:t>
                      </a:r>
                      <a:r>
                        <a:rPr lang="ru-RU" sz="1400" b="0" baseline="0" dirty="0" smtClean="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направляет </a:t>
                      </a:r>
                      <a:r>
                        <a:rPr lang="ru-RU" sz="1400" b="1" baseline="0" dirty="0" smtClean="0">
                          <a:solidFill>
                            <a:srgbClr val="1F4E79"/>
                          </a:solidFill>
                          <a:latin typeface="+mn-lt"/>
                        </a:rPr>
                        <a:t>запрос полного пакета документов</a:t>
                      </a:r>
                      <a:r>
                        <a:rPr lang="ru-RU" sz="1400" b="0" baseline="0" dirty="0" smtClean="0">
                          <a:solidFill>
                            <a:srgbClr val="1F4E79"/>
                          </a:solidFill>
                          <a:latin typeface="+mn-lt"/>
                        </a:rPr>
                        <a:t> </a:t>
                      </a:r>
                      <a:r>
                        <a:rPr lang="ru-RU" sz="1400" b="0" baseline="0" dirty="0" smtClean="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a:t>
                      </a:r>
                      <a:r>
                        <a:rPr lang="ru-RU" sz="1400" b="1" baseline="0" dirty="0" smtClean="0">
                          <a:solidFill>
                            <a:srgbClr val="1F4E79"/>
                          </a:solidFill>
                          <a:latin typeface="+mn-lt"/>
                        </a:rPr>
                        <a:t>направляет полный пакет</a:t>
                      </a:r>
                      <a:r>
                        <a:rPr lang="ru-RU" sz="1400" b="0" baseline="0" dirty="0" smtClean="0">
                          <a:solidFill>
                            <a:schemeClr val="tx1"/>
                          </a:solidFill>
                          <a:latin typeface="+mn-lt"/>
                        </a:rPr>
                        <a:t> уставных и финансовых документов</a:t>
                      </a:r>
                      <a:endParaRPr lang="en-US" sz="1400" b="0" dirty="0" smtClean="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РЛК (в </a:t>
                      </a:r>
                      <a:r>
                        <a:rPr lang="ru-RU" sz="1400" b="0" dirty="0" err="1" smtClean="0">
                          <a:solidFill>
                            <a:schemeClr val="tx1"/>
                          </a:solidFill>
                          <a:latin typeface="+mn-lt"/>
                        </a:rPr>
                        <a:t>т.ч</a:t>
                      </a:r>
                      <a:r>
                        <a:rPr lang="ru-RU" sz="1400" b="0" dirty="0" smtClean="0">
                          <a:solidFill>
                            <a:schemeClr val="tx1"/>
                          </a:solidFill>
                          <a:latin typeface="+mn-lt"/>
                        </a:rPr>
                        <a:t>. совместно с </a:t>
                      </a:r>
                      <a:br>
                        <a:rPr lang="ru-RU" sz="1400" b="0" dirty="0" smtClean="0">
                          <a:solidFill>
                            <a:schemeClr val="tx1"/>
                          </a:solidFill>
                          <a:latin typeface="+mn-lt"/>
                        </a:rPr>
                      </a:br>
                      <a:r>
                        <a:rPr lang="ru-RU" sz="1400" b="0" dirty="0" smtClean="0">
                          <a:solidFill>
                            <a:schemeClr val="tx1"/>
                          </a:solidFill>
                          <a:latin typeface="+mn-lt"/>
                        </a:rPr>
                        <a:t>АО «Корпорация</a:t>
                      </a:r>
                      <a:r>
                        <a:rPr lang="ru-RU" sz="1400" b="0" baseline="0" dirty="0" smtClean="0">
                          <a:solidFill>
                            <a:schemeClr val="tx1"/>
                          </a:solidFill>
                          <a:latin typeface="+mn-lt"/>
                        </a:rPr>
                        <a:t> «МСП») проводит </a:t>
                      </a:r>
                      <a:r>
                        <a:rPr lang="ru-RU" sz="1400" b="1" baseline="0" dirty="0" smtClean="0">
                          <a:solidFill>
                            <a:srgbClr val="1F4E79"/>
                          </a:solidFill>
                          <a:latin typeface="+mn-lt"/>
                        </a:rPr>
                        <a:t>анализ документов </a:t>
                      </a:r>
                      <a:r>
                        <a:rPr lang="ru-RU" sz="1400" b="0" baseline="0" dirty="0" smtClean="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принимает</a:t>
                      </a:r>
                      <a:r>
                        <a:rPr lang="ru-RU" sz="1400" b="1" baseline="0" dirty="0" smtClean="0">
                          <a:solidFill>
                            <a:schemeClr val="tx1"/>
                          </a:solidFill>
                          <a:latin typeface="+mn-lt"/>
                        </a:rPr>
                        <a:t> </a:t>
                      </a:r>
                      <a:r>
                        <a:rPr lang="ru-RU" sz="1400" b="1" baseline="0" dirty="0" smtClean="0">
                          <a:solidFill>
                            <a:srgbClr val="1F4E79"/>
                          </a:solidFill>
                          <a:latin typeface="+mn-lt"/>
                        </a:rPr>
                        <a:t>решение об одобрении</a:t>
                      </a:r>
                      <a:r>
                        <a:rPr lang="en-US" sz="1400" b="1" baseline="0" dirty="0" smtClean="0">
                          <a:solidFill>
                            <a:srgbClr val="1F4E79"/>
                          </a:solidFill>
                          <a:latin typeface="+mn-lt"/>
                        </a:rPr>
                        <a:t>/ </a:t>
                      </a:r>
                      <a:r>
                        <a:rPr lang="ru-RU" sz="1400" b="1" baseline="0" dirty="0" smtClean="0">
                          <a:solidFill>
                            <a:srgbClr val="1F4E79"/>
                          </a:solidFill>
                          <a:latin typeface="+mn-lt"/>
                        </a:rPr>
                        <a:t>не одобрении </a:t>
                      </a:r>
                      <a:r>
                        <a:rPr lang="ru-RU" sz="1400" b="0" baseline="0" dirty="0" smtClean="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smtClean="0"/>
                  <a:t>1. Анализ соответствия Лизингополучателя/ лизингового проекта </a:t>
                </a:r>
                <a:r>
                  <a:rPr lang="ru-RU" sz="1400" b="1" dirty="0"/>
                  <a:t>условиям </a:t>
                </a:r>
                <a:r>
                  <a:rPr lang="ru-RU" sz="1400" b="1" dirty="0" smtClean="0"/>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smtClean="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endParaRPr lang="ru-RU" sz="1000" dirty="0">
              <a:solidFill>
                <a:prstClr val="black">
                  <a:lumMod val="50000"/>
                  <a:lumOff val="50000"/>
                </a:prstClr>
              </a:solidFill>
              <a:latin typeface="Arial Narrow" panose="020B0606020202030204" pitchFamily="34" charset="0"/>
              <a:cs typeface="+mn-cs"/>
            </a:endParaRPr>
          </a:p>
        </p:txBody>
      </p:sp>
    </p:spTree>
    <p:extLst>
      <p:ext uri="{BB962C8B-B14F-4D97-AF65-F5344CB8AC3E}">
        <p14:creationId xmlns:p14="http://schemas.microsoft.com/office/powerpoint/2010/main" xmlns="" val="376452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xmlns="" val="245583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a16="http://schemas.microsoft.com/office/drawing/2014/main" xmlns="" val="2756428174"/>
                    </a:ext>
                  </a:extLst>
                </a:gridCol>
                <a:gridCol w="2362319">
                  <a:extLst>
                    <a:ext uri="{9D8B030D-6E8A-4147-A177-3AD203B41FA5}">
                      <a16:colId xmlns:a16="http://schemas.microsoft.com/office/drawing/2014/main" xmlns="" val="83167896"/>
                    </a:ext>
                  </a:extLst>
                </a:gridCol>
                <a:gridCol w="2373113">
                  <a:extLst>
                    <a:ext uri="{9D8B030D-6E8A-4147-A177-3AD203B41FA5}">
                      <a16:colId xmlns:a16="http://schemas.microsoft.com/office/drawing/2014/main" xmlns="" val="852599335"/>
                    </a:ext>
                  </a:extLst>
                </a:gridCol>
                <a:gridCol w="2373113">
                  <a:extLst>
                    <a:ext uri="{9D8B030D-6E8A-4147-A177-3AD203B41FA5}">
                      <a16:colId xmlns:a16="http://schemas.microsoft.com/office/drawing/2014/main" xmlns=""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гарантийной поддержки </a:t>
                      </a: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 или экспортного потенциала</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1% или 5% годовых (в</a:t>
                      </a:r>
                      <a:r>
                        <a:rPr lang="ru-RU" sz="1200" b="0" baseline="0" dirty="0" smtClean="0">
                          <a:solidFill>
                            <a:schemeClr val="tx1"/>
                          </a:solidFill>
                          <a:latin typeface="Arial Narrow" panose="020B0606020202030204" pitchFamily="34" charset="0"/>
                        </a:rPr>
                        <a:t> зависимости от Программы финансирования)</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a:t>
                      </a:r>
                      <a:br>
                        <a:rPr lang="ru-RU" sz="1200" b="0" kern="1200" dirty="0" smtClean="0">
                          <a:solidFill>
                            <a:schemeClr val="tx1"/>
                          </a:solidFill>
                          <a:latin typeface="Arial Narrow" panose="020B0606020202030204" pitchFamily="34" charset="0"/>
                          <a:ea typeface="+mn-ea"/>
                          <a:cs typeface="+mn-cs"/>
                        </a:rPr>
                      </a:br>
                      <a:r>
                        <a:rPr lang="ru-RU" sz="1200" b="0" kern="1200" dirty="0" smtClean="0">
                          <a:solidFill>
                            <a:schemeClr val="tx1"/>
                          </a:solidFill>
                          <a:latin typeface="Arial Narrow" panose="020B0606020202030204" pitchFamily="34" charset="0"/>
                          <a:ea typeface="+mn-ea"/>
                          <a:cs typeface="+mn-cs"/>
                        </a:rPr>
                        <a:t>кредитования (9,6%-10,6%</a:t>
                      </a:r>
                      <a:r>
                        <a:rPr lang="ru-RU" sz="1200" b="0" kern="1200" baseline="0" dirty="0" smtClean="0">
                          <a:solidFill>
                            <a:schemeClr val="tx1"/>
                          </a:solidFill>
                          <a:latin typeface="Arial Narrow" panose="020B0606020202030204" pitchFamily="34" charset="0"/>
                          <a:ea typeface="+mn-ea"/>
                          <a:cs typeface="+mn-cs"/>
                        </a:rPr>
                        <a:t> годовых</a:t>
                      </a:r>
                      <a:r>
                        <a:rPr lang="ru-RU" sz="1200" b="0" kern="1200" dirty="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xmlns="" val="4009405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xmlns=""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xmlns=""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a16="http://schemas.microsoft.com/office/drawing/2014/main" xmlns="" val="20000"/>
                    </a:ext>
                  </a:extLst>
                </a:gridCol>
                <a:gridCol w="2177857">
                  <a:extLst>
                    <a:ext uri="{9D8B030D-6E8A-4147-A177-3AD203B41FA5}">
                      <a16:colId xmlns:a16="http://schemas.microsoft.com/office/drawing/2014/main" xmlns="" val="20001"/>
                    </a:ext>
                  </a:extLst>
                </a:gridCol>
                <a:gridCol w="1489306">
                  <a:extLst>
                    <a:ext uri="{9D8B030D-6E8A-4147-A177-3AD203B41FA5}">
                      <a16:colId xmlns:a16="http://schemas.microsoft.com/office/drawing/2014/main" xmlns="" val="20002"/>
                    </a:ext>
                  </a:extLst>
                </a:gridCol>
                <a:gridCol w="1588456">
                  <a:extLst>
                    <a:ext uri="{9D8B030D-6E8A-4147-A177-3AD203B41FA5}">
                      <a16:colId xmlns:a16="http://schemas.microsoft.com/office/drawing/2014/main" xmlns="" val="20003"/>
                    </a:ext>
                  </a:extLst>
                </a:gridCol>
                <a:gridCol w="1797459">
                  <a:extLst>
                    <a:ext uri="{9D8B030D-6E8A-4147-A177-3AD203B41FA5}">
                      <a16:colId xmlns:a16="http://schemas.microsoft.com/office/drawing/2014/main" xmlns="" val="3653545549"/>
                    </a:ext>
                  </a:extLst>
                </a:gridCol>
                <a:gridCol w="3033150">
                  <a:extLst>
                    <a:ext uri="{9D8B030D-6E8A-4147-A177-3AD203B41FA5}">
                      <a16:colId xmlns:a16="http://schemas.microsoft.com/office/drawing/2014/main" xmlns=""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2018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87,4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15,6</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30,9</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xmlns=""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xmlns=""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65218" y="5624438"/>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2967" y="5122717"/>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13606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374251"/>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обязательств по кредиту (основной долг)</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129693"/>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030906"/>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4967993"/>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566621"/>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568330"/>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560427"/>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09229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69964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56641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гарантии для исполнения контрактов) </a:t>
            </a:r>
            <a:endParaRPr lang="ru-RU" sz="1400" b="1" dirty="0"/>
          </a:p>
        </p:txBody>
      </p:sp>
      <p:sp>
        <p:nvSpPr>
          <p:cNvPr id="80" name="Скругленный прямоугольник 79"/>
          <p:cNvSpPr/>
          <p:nvPr/>
        </p:nvSpPr>
        <p:spPr>
          <a:xfrm>
            <a:off x="6481925" y="2903456"/>
            <a:ext cx="5721952" cy="58163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64779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561375"/>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641426"/>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33196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597745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59791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0402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06361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76754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76925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872179"/>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885801"/>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464447"/>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236419"/>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835535"/>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267242"/>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77114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18394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3991997"/>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1562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638231" y="3757346"/>
            <a:ext cx="433001" cy="414237"/>
          </a:xfrm>
          <a:prstGeom prst="rect">
            <a:avLst/>
          </a:prstGeom>
        </p:spPr>
      </p:pic>
      <p:sp>
        <p:nvSpPr>
          <p:cNvPr id="84" name="Прямоугольник 83"/>
          <p:cNvSpPr/>
          <p:nvPr/>
        </p:nvSpPr>
        <p:spPr>
          <a:xfrm>
            <a:off x="6836357" y="7138686"/>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150885</TotalTime>
  <Words>6273</Words>
  <Application>Microsoft Office PowerPoint</Application>
  <PresentationFormat>Произвольный</PresentationFormat>
  <Paragraphs>798</Paragraphs>
  <Slides>33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Title</vt:lpstr>
      <vt:lpstr>Финансовая поддержка субъектов МСП</vt:lpstr>
      <vt:lpstr>О Корпорации</vt:lpstr>
      <vt:lpstr>Корпорация в цифрах гарантийной поддержки (на 31.01.2018)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Целевое использование финансирования  с независимой гарантией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Совместная программа субсидирования Минэкономразвития России и Корпорации МСП в соответствии с постановлением Правительства РФ от 30.12.2017 № 1706</vt:lpstr>
      <vt:lpstr>Условия Программы субсидирования и уполномоченные банки</vt:lpstr>
      <vt:lpstr>Условия Программы субсидирования , приоритетные отрасли </vt:lpstr>
      <vt:lpstr>Условия Программы субсидирования , требования к заемщикам.</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5. Программа Инвестиционный лифт</vt:lpstr>
      <vt:lpstr>Слайд 32</vt:lpstr>
      <vt:lpstr>Слайд 33</vt:lpstr>
    </vt:vector>
  </TitlesOfParts>
  <Company>Deloitte &amp; Touche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Admin</cp:lastModifiedBy>
  <cp:revision>4543</cp:revision>
  <cp:lastPrinted>2018-02-01T09:35:01Z</cp:lastPrinted>
  <dcterms:created xsi:type="dcterms:W3CDTF">2010-08-23T12:41:44Z</dcterms:created>
  <dcterms:modified xsi:type="dcterms:W3CDTF">2018-04-12T06:05:38Z</dcterms:modified>
</cp:coreProperties>
</file>